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61"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69" autoAdjust="0"/>
    <p:restoredTop sz="94660"/>
  </p:normalViewPr>
  <p:slideViewPr>
    <p:cSldViewPr snapToGrid="0" snapToObjects="1">
      <p:cViewPr>
        <p:scale>
          <a:sx n="100" d="100"/>
          <a:sy n="100" d="100"/>
        </p:scale>
        <p:origin x="-3208" y="-9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946631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513655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641481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60574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263219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6/22/17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466643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6/22/17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752062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6/22/17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4076609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6/22/17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833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6/22/17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492593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6/22/17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907183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6/22/17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32798220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00131" y="6299095"/>
            <a:ext cx="543739" cy="369332"/>
          </a:xfrm>
          <a:prstGeom prst="rect">
            <a:avLst/>
          </a:prstGeom>
        </p:spPr>
        <p:txBody>
          <a:bodyPr wrap="none">
            <a:spAutoFit/>
          </a:bodyPr>
          <a:lstStyle/>
          <a:p>
            <a:pPr algn="ctr"/>
            <a:r>
              <a:rPr lang="en-US" b="1" dirty="0" smtClean="0">
                <a:solidFill>
                  <a:schemeClr val="tx1">
                    <a:lumMod val="75000"/>
                    <a:lumOff val="25000"/>
                  </a:schemeClr>
                </a:solidFill>
              </a:rPr>
              <a:t>ESV</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09721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7.1_Evil_Flat.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1231900" y="2860184"/>
            <a:ext cx="6496552" cy="2185214"/>
          </a:xfrm>
          <a:prstGeom prst="rect">
            <a:avLst/>
          </a:prstGeom>
          <a:noFill/>
        </p:spPr>
        <p:txBody>
          <a:bodyPr wrap="square" rtlCol="0">
            <a:spAutoFit/>
          </a:bodyPr>
          <a:lstStyle/>
          <a:p>
            <a:pPr algn="ctr"/>
            <a:r>
              <a:rPr lang="en-US" sz="3600" i="1" baseline="30000" dirty="0">
                <a:solidFill>
                  <a:schemeClr val="bg1"/>
                </a:solidFill>
              </a:rPr>
              <a:t>Far be it from You to do such a thing, to put the righteous to death with the wicked, so that the righteous fare as the wicked! Far be that from You! Shall not the Judge of all the earth do what is just?</a:t>
            </a:r>
          </a:p>
          <a:p>
            <a:pPr algn="ctr"/>
            <a:r>
              <a:rPr lang="en-US" sz="4000" b="1" baseline="30000" dirty="0" smtClean="0">
                <a:solidFill>
                  <a:schemeClr val="bg1"/>
                </a:solidFill>
              </a:rPr>
              <a:t>Genesis</a:t>
            </a:r>
            <a:r>
              <a:rPr lang="en-US" sz="4000" b="1" dirty="0" smtClean="0">
                <a:solidFill>
                  <a:schemeClr val="bg1"/>
                </a:solidFill>
              </a:rPr>
              <a:t> </a:t>
            </a:r>
            <a:r>
              <a:rPr lang="en-US" sz="4000" b="1" baseline="30000" dirty="0" smtClean="0">
                <a:solidFill>
                  <a:schemeClr val="bg1"/>
                </a:solidFill>
              </a:rPr>
              <a:t>18:25</a:t>
            </a:r>
            <a:endParaRPr lang="en-US" sz="4000" b="1" baseline="30000" dirty="0">
              <a:solidFill>
                <a:schemeClr val="bg1"/>
              </a:solidFill>
            </a:endParaRPr>
          </a:p>
        </p:txBody>
      </p:sp>
      <p:sp>
        <p:nvSpPr>
          <p:cNvPr id="12" name="Rectangle 11"/>
          <p:cNvSpPr/>
          <p:nvPr/>
        </p:nvSpPr>
        <p:spPr>
          <a:xfrm>
            <a:off x="4300133" y="6299095"/>
            <a:ext cx="543739" cy="369332"/>
          </a:xfrm>
          <a:prstGeom prst="rect">
            <a:avLst/>
          </a:prstGeom>
        </p:spPr>
        <p:txBody>
          <a:bodyPr wrap="none">
            <a:spAutoFit/>
          </a:bodyPr>
          <a:lstStyle/>
          <a:p>
            <a:pPr algn="ctr"/>
            <a:r>
              <a:rPr lang="en-US" b="1" dirty="0" smtClean="0">
                <a:solidFill>
                  <a:schemeClr val="bg1"/>
                </a:solidFill>
              </a:rPr>
              <a:t>ESV</a:t>
            </a:r>
            <a:endParaRPr lang="en-US" dirty="0">
              <a:solidFill>
                <a:schemeClr val="bg1"/>
              </a:solidFill>
            </a:endParaRPr>
          </a:p>
        </p:txBody>
      </p:sp>
      <p:pic>
        <p:nvPicPr>
          <p:cNvPr id="11" name="Picture 10" descr="LG Core Verse.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9698" y="390027"/>
            <a:ext cx="5685366" cy="1528524"/>
          </a:xfrm>
          <a:prstGeom prst="rect">
            <a:avLst/>
          </a:prstGeom>
        </p:spPr>
      </p:pic>
    </p:spTree>
    <p:extLst>
      <p:ext uri="{BB962C8B-B14F-4D97-AF65-F5344CB8AC3E}">
        <p14:creationId xmlns:p14="http://schemas.microsoft.com/office/powerpoint/2010/main" val="344504816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7.1_Evil_Flat.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descr="Misconception.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439" y="526449"/>
            <a:ext cx="7140123" cy="1245803"/>
          </a:xfrm>
          <a:prstGeom prst="rect">
            <a:avLst/>
          </a:prstGeom>
        </p:spPr>
      </p:pic>
      <p:sp>
        <p:nvSpPr>
          <p:cNvPr id="8" name="TextBox 7"/>
          <p:cNvSpPr txBox="1"/>
          <p:nvPr/>
        </p:nvSpPr>
        <p:spPr>
          <a:xfrm>
            <a:off x="977899" y="3196944"/>
            <a:ext cx="7035801" cy="1569660"/>
          </a:xfrm>
          <a:prstGeom prst="rect">
            <a:avLst/>
          </a:prstGeom>
          <a:noFill/>
        </p:spPr>
        <p:txBody>
          <a:bodyPr wrap="square" rtlCol="0">
            <a:spAutoFit/>
          </a:bodyPr>
          <a:lstStyle/>
          <a:p>
            <a:pPr algn="ctr"/>
            <a:r>
              <a:rPr lang="en-US" sz="7200" baseline="30000" dirty="0">
                <a:solidFill>
                  <a:schemeClr val="bg1"/>
                </a:solidFill>
              </a:rPr>
              <a:t>Good and evil can exist without God.</a:t>
            </a:r>
          </a:p>
        </p:txBody>
      </p:sp>
      <p:sp>
        <p:nvSpPr>
          <p:cNvPr id="5" name="Rectangle 4"/>
          <p:cNvSpPr/>
          <p:nvPr/>
        </p:nvSpPr>
        <p:spPr>
          <a:xfrm>
            <a:off x="4300133" y="6299095"/>
            <a:ext cx="543739" cy="369332"/>
          </a:xfrm>
          <a:prstGeom prst="rect">
            <a:avLst/>
          </a:prstGeom>
        </p:spPr>
        <p:txBody>
          <a:bodyPr wrap="none">
            <a:spAutoFit/>
          </a:bodyPr>
          <a:lstStyle/>
          <a:p>
            <a:pPr algn="ctr"/>
            <a:r>
              <a:rPr lang="en-US" b="1" dirty="0" smtClean="0">
                <a:solidFill>
                  <a:schemeClr val="bg1"/>
                </a:solidFill>
              </a:rPr>
              <a:t>ESV</a:t>
            </a:r>
            <a:endParaRPr lang="en-US" dirty="0">
              <a:solidFill>
                <a:schemeClr val="bg1"/>
              </a:solidFill>
            </a:endParaRPr>
          </a:p>
        </p:txBody>
      </p:sp>
    </p:spTree>
    <p:extLst>
      <p:ext uri="{BB962C8B-B14F-4D97-AF65-F5344CB8AC3E}">
        <p14:creationId xmlns:p14="http://schemas.microsoft.com/office/powerpoint/2010/main" val="42025045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7.1_Evil_Flat.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descr="Illumination.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500" y="526449"/>
            <a:ext cx="7048500" cy="1229817"/>
          </a:xfrm>
          <a:prstGeom prst="rect">
            <a:avLst/>
          </a:prstGeom>
        </p:spPr>
      </p:pic>
      <p:sp>
        <p:nvSpPr>
          <p:cNvPr id="8" name="TextBox 7"/>
          <p:cNvSpPr txBox="1"/>
          <p:nvPr/>
        </p:nvSpPr>
        <p:spPr>
          <a:xfrm>
            <a:off x="1028700" y="2600944"/>
            <a:ext cx="7150099" cy="3046988"/>
          </a:xfrm>
          <a:prstGeom prst="rect">
            <a:avLst/>
          </a:prstGeom>
          <a:noFill/>
        </p:spPr>
        <p:txBody>
          <a:bodyPr wrap="square" rtlCol="0">
            <a:spAutoFit/>
          </a:bodyPr>
          <a:lstStyle/>
          <a:p>
            <a:pPr algn="ctr"/>
            <a:r>
              <a:rPr lang="en-US" sz="7200" baseline="30000" dirty="0">
                <a:solidFill>
                  <a:srgbClr val="FFFFFF"/>
                </a:solidFill>
              </a:rPr>
              <a:t>The problem of evil assumes an objective moral standard, implying a good and personal God.</a:t>
            </a:r>
          </a:p>
        </p:txBody>
      </p:sp>
      <p:sp>
        <p:nvSpPr>
          <p:cNvPr id="5" name="Rectangle 4"/>
          <p:cNvSpPr/>
          <p:nvPr/>
        </p:nvSpPr>
        <p:spPr>
          <a:xfrm>
            <a:off x="4300133" y="6299095"/>
            <a:ext cx="543739" cy="369332"/>
          </a:xfrm>
          <a:prstGeom prst="rect">
            <a:avLst/>
          </a:prstGeom>
        </p:spPr>
        <p:txBody>
          <a:bodyPr wrap="none">
            <a:spAutoFit/>
          </a:bodyPr>
          <a:lstStyle/>
          <a:p>
            <a:pPr algn="ctr"/>
            <a:r>
              <a:rPr lang="en-US" b="1" dirty="0" smtClean="0">
                <a:solidFill>
                  <a:schemeClr val="bg1"/>
                </a:solidFill>
              </a:rPr>
              <a:t>ESV</a:t>
            </a:r>
            <a:endParaRPr lang="en-US" dirty="0">
              <a:solidFill>
                <a:schemeClr val="bg1"/>
              </a:solidFill>
            </a:endParaRPr>
          </a:p>
        </p:txBody>
      </p:sp>
    </p:spTree>
    <p:extLst>
      <p:ext uri="{BB962C8B-B14F-4D97-AF65-F5344CB8AC3E}">
        <p14:creationId xmlns:p14="http://schemas.microsoft.com/office/powerpoint/2010/main" val="24581352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7.1_Evil_Flat.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647700" y="391889"/>
            <a:ext cx="7924800" cy="5262980"/>
          </a:xfrm>
          <a:prstGeom prst="rect">
            <a:avLst/>
          </a:prstGeom>
          <a:noFill/>
        </p:spPr>
        <p:txBody>
          <a:bodyPr wrap="square" rtlCol="0">
            <a:spAutoFit/>
          </a:bodyPr>
          <a:lstStyle/>
          <a:p>
            <a:pPr algn="ctr"/>
            <a:r>
              <a:rPr lang="en-US" sz="6000" dirty="0" smtClean="0">
                <a:solidFill>
                  <a:schemeClr val="bg1"/>
                </a:solidFill>
              </a:rPr>
              <a:t>TEMPLATE</a:t>
            </a:r>
          </a:p>
          <a:p>
            <a:pPr algn="ctr"/>
            <a:endParaRPr lang="en-US" sz="6000" dirty="0" smtClean="0">
              <a:solidFill>
                <a:schemeClr val="bg1"/>
              </a:solidFill>
            </a:endParaRPr>
          </a:p>
          <a:p>
            <a:r>
              <a:rPr lang="en-US" sz="3600" dirty="0" smtClean="0">
                <a:solidFill>
                  <a:schemeClr val="bg1"/>
                </a:solidFill>
              </a:rPr>
              <a:t>•</a:t>
            </a:r>
          </a:p>
          <a:p>
            <a:endParaRPr lang="en-US" sz="3600" dirty="0" smtClean="0">
              <a:solidFill>
                <a:schemeClr val="bg1"/>
              </a:solidFill>
            </a:endParaRPr>
          </a:p>
          <a:p>
            <a:r>
              <a:rPr lang="en-US" sz="3600" dirty="0" smtClean="0">
                <a:solidFill>
                  <a:schemeClr val="bg1"/>
                </a:solidFill>
              </a:rPr>
              <a:t>•</a:t>
            </a:r>
          </a:p>
          <a:p>
            <a:endParaRPr lang="en-US" sz="3600" dirty="0" smtClean="0">
              <a:solidFill>
                <a:schemeClr val="bg1"/>
              </a:solidFill>
            </a:endParaRPr>
          </a:p>
          <a:p>
            <a:r>
              <a:rPr lang="en-US" sz="3600" dirty="0">
                <a:solidFill>
                  <a:schemeClr val="bg1"/>
                </a:solidFill>
              </a:rPr>
              <a:t>•</a:t>
            </a:r>
          </a:p>
          <a:p>
            <a:pPr algn="ctr"/>
            <a:endParaRPr lang="en-US" sz="3600" dirty="0">
              <a:solidFill>
                <a:schemeClr val="bg1"/>
              </a:solidFill>
            </a:endParaRPr>
          </a:p>
        </p:txBody>
      </p:sp>
      <p:sp>
        <p:nvSpPr>
          <p:cNvPr id="6" name="Rectangle 5"/>
          <p:cNvSpPr/>
          <p:nvPr/>
        </p:nvSpPr>
        <p:spPr>
          <a:xfrm>
            <a:off x="4300134" y="6299095"/>
            <a:ext cx="543739" cy="369332"/>
          </a:xfrm>
          <a:prstGeom prst="rect">
            <a:avLst/>
          </a:prstGeom>
        </p:spPr>
        <p:txBody>
          <a:bodyPr wrap="none">
            <a:spAutoFit/>
          </a:bodyPr>
          <a:lstStyle/>
          <a:p>
            <a:pPr algn="ctr"/>
            <a:r>
              <a:rPr lang="en-US" b="1" smtClean="0">
                <a:solidFill>
                  <a:schemeClr val="bg1"/>
                </a:solidFill>
              </a:rPr>
              <a:t>ESV</a:t>
            </a:r>
            <a:endParaRPr lang="en-US" dirty="0">
              <a:solidFill>
                <a:schemeClr val="bg1"/>
              </a:solidFill>
            </a:endParaRPr>
          </a:p>
        </p:txBody>
      </p:sp>
    </p:spTree>
    <p:extLst>
      <p:ext uri="{BB962C8B-B14F-4D97-AF65-F5344CB8AC3E}">
        <p14:creationId xmlns:p14="http://schemas.microsoft.com/office/powerpoint/2010/main" val="17090113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622</TotalTime>
  <Words>87</Words>
  <Application>Microsoft Macintosh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Kasey</cp:lastModifiedBy>
  <cp:revision>124</cp:revision>
  <dcterms:created xsi:type="dcterms:W3CDTF">2016-02-22T20:02:15Z</dcterms:created>
  <dcterms:modified xsi:type="dcterms:W3CDTF">2017-06-22T13:37:25Z</dcterms:modified>
</cp:coreProperties>
</file>